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B818BC-ABDD-486A-BD63-98939F0935C2}">
  <a:tblStyle styleId="{37B818BC-ABDD-486A-BD63-98939F0935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316a2e7f8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316a2e7f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654a7cf1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654a7cf1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654a7cf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654a7cf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54a7cf1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54a7cf1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316a2e7f8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316a2e7f8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563c8df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563c8df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316a2e7f8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316a2e7f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8e7cc4c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8e7cc4c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8e7cc4c0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8e7cc4c0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8e7cc4c0b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8e7cc4c0b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8e7cc4c0b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8e7cc4c0b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654a7cf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654a7cf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8efdc2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8efdc2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8efdc27e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8efdc27e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654a7cf1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654a7cf1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73773" y="811092"/>
            <a:ext cx="4749309" cy="242938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38239" y="928876"/>
            <a:ext cx="4420500" cy="1984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b="1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39893" y="3332760"/>
            <a:ext cx="4418700" cy="534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5680982" y="811092"/>
            <a:ext cx="2857500" cy="3056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14034" y="1666715"/>
            <a:ext cx="7915800" cy="272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-2381"/>
            <a:ext cx="9144000" cy="3902869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607501" y="1086860"/>
            <a:ext cx="7929000" cy="2228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100"/>
              <a:buFont typeface="Century Gothic"/>
              <a:buNone/>
              <a:defRPr sz="4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07501" y="3960635"/>
            <a:ext cx="7929000" cy="326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F0F0F0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F0F0F0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1"/>
            <a:ext cx="9144000" cy="3902869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07500" y="2213547"/>
            <a:ext cx="7921200" cy="1101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b="1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07500" y="3960901"/>
            <a:ext cx="7921200" cy="325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14034" y="1666715"/>
            <a:ext cx="38895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40561" y="1666715"/>
            <a:ext cx="38958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611046" y="1631156"/>
            <a:ext cx="38925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611047" y="2063354"/>
            <a:ext cx="38925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4640561" y="1631156"/>
            <a:ext cx="38958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640561" y="2063354"/>
            <a:ext cx="38958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804863" y="334565"/>
            <a:ext cx="2660653" cy="1360987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Century Gothic"/>
              <a:buNone/>
              <a:defRPr b="1"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641725" y="334566"/>
            <a:ext cx="4689600" cy="406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804863" y="1695554"/>
            <a:ext cx="2660700" cy="27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611046" y="545642"/>
            <a:ext cx="3639600" cy="1212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611046" y="1758513"/>
            <a:ext cx="3639600" cy="263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2914358" y="4531022"/>
            <a:ext cx="73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42797" y="4531022"/>
            <a:ext cx="24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3647017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607500" y="3600450"/>
            <a:ext cx="7921200" cy="425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/>
          <p:nvPr>
            <p:ph idx="2" type="pic"/>
          </p:nvPr>
        </p:nvSpPr>
        <p:spPr>
          <a:xfrm>
            <a:off x="0" y="0"/>
            <a:ext cx="9144000" cy="36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607500" y="4025503"/>
            <a:ext cx="7921200" cy="370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855663" y="1714939"/>
            <a:ext cx="3671335" cy="187797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1017817" y="1826968"/>
            <a:ext cx="3286800" cy="1505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617000" y="1714500"/>
            <a:ext cx="3660300" cy="1721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 rot="5400000">
            <a:off x="3190864" y="-944999"/>
            <a:ext cx="2755800" cy="7922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5752238" y="334567"/>
            <a:ext cx="3391764" cy="4061221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7"/>
          <p:cNvSpPr txBox="1"/>
          <p:nvPr>
            <p:ph type="title"/>
          </p:nvPr>
        </p:nvSpPr>
        <p:spPr>
          <a:xfrm rot="5400000">
            <a:off x="5147648" y="1429628"/>
            <a:ext cx="3851100" cy="187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 rot="5400000">
            <a:off x="1056255" y="-114233"/>
            <a:ext cx="4061100" cy="4958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 b="1" i="0" sz="3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07500" y="1638301"/>
            <a:ext cx="7922400" cy="2755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ikeUsFd7MnWk6oWb8XZ2Tfv1de_xmJkD/view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://drive.google.com/file/d/1lBWELAKtOIyPNUAlOkziTw52O9rVH-NV/view" TargetMode="External"/><Relationship Id="rId6" Type="http://schemas.openxmlformats.org/officeDocument/2006/relationships/hyperlink" Target="http://drive.google.com/file/d/1vJZiaN_8nq0yh0945G73KJDiw_XY1EDt/view" TargetMode="External"/><Relationship Id="rId7" Type="http://schemas.openxmlformats.org/officeDocument/2006/relationships/hyperlink" Target="http://drive.google.com/file/d/1g1vgOadMCSaoVyrj3EPg08RZ2M1Bvsgi/view" TargetMode="External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3893550" y="2734575"/>
            <a:ext cx="13569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Group 4 </a:t>
            </a:r>
            <a:endParaRPr sz="2400"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607500" y="4009975"/>
            <a:ext cx="7929000" cy="889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/>
              <a:t>Marco Carfora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Daniele Calisi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Francesco Bovi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type="ctrTitle"/>
          </p:nvPr>
        </p:nvSpPr>
        <p:spPr>
          <a:xfrm>
            <a:off x="746400" y="350450"/>
            <a:ext cx="68892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Fourth checkpoint 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499" y="1460413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/>
              <a:t>Assumptions</a:t>
            </a:r>
            <a:r>
              <a:rPr lang="it" sz="2100"/>
              <a:t> validation: MVP</a:t>
            </a:r>
            <a:endParaRPr sz="2100"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3565525" y="334575"/>
            <a:ext cx="4746900" cy="44565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600"/>
              <a:t>Also shared on a Landing Page to extend the audience</a:t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 title="Apparato-Respiratorio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85" y="4112011"/>
            <a:ext cx="396825" cy="3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 title="Assiri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093" y="4112011"/>
            <a:ext cx="396825" cy="3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 title="Atene.mp3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531" y="4112011"/>
            <a:ext cx="396825" cy="3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 title="Sparta.mp3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951" y="4112011"/>
            <a:ext cx="396825" cy="3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3887393" y="4452386"/>
            <a:ext cx="13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 System</a:t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5318830" y="4452384"/>
            <a:ext cx="13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Assyrians</a:t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7321991" y="4452373"/>
            <a:ext cx="13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Sparta</a:t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6341827" y="4452379"/>
            <a:ext cx="13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Athens</a:t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804875" y="1741475"/>
            <a:ext cx="2660700" cy="3049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98" u="sng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98" u="sng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98" u="sng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498" u="sng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USEFULNESS OF THE AUDIO SYSTEM</a:t>
            </a:r>
            <a:r>
              <a:rPr lang="it" sz="1498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98">
              <a:solidFill>
                <a:srgbClr val="90C2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82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</a:t>
            </a:r>
            <a:r>
              <a:rPr lang="it" sz="1498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(Dyslexic students)</a:t>
            </a:r>
            <a:r>
              <a:rPr lang="it" sz="1282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382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it" sz="1282">
                <a:solidFill>
                  <a:srgbClr val="90C2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282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have contacted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dyslexic students 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provided them a few audio samples; they listened the recordings and evaluated the quality, thus to give us a feedback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3465575" y="3694120"/>
            <a:ext cx="206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Audio samples: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3100" y="1056250"/>
            <a:ext cx="4433325" cy="236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idx="2" type="body"/>
          </p:nvPr>
        </p:nvSpPr>
        <p:spPr>
          <a:xfrm>
            <a:off x="804875" y="1723100"/>
            <a:ext cx="2660700" cy="33093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5223" u="sng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it" sz="5623"/>
              <a:t>Suggestions:</a:t>
            </a:r>
            <a:endParaRPr b="1" sz="5623"/>
          </a:p>
          <a:p>
            <a:pPr indent="-311516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223"/>
              <a:t>Guidelines to improve a</a:t>
            </a:r>
            <a:r>
              <a:rPr lang="it" sz="5223"/>
              <a:t>udio content quality;</a:t>
            </a:r>
            <a:endParaRPr sz="5223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223"/>
          </a:p>
          <a:p>
            <a:pPr indent="-311516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223"/>
              <a:t>Concept maps attached can help to understand better recordings;</a:t>
            </a:r>
            <a:endParaRPr sz="5223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223"/>
          </a:p>
          <a:p>
            <a:pPr indent="-311516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223"/>
              <a:t>Highlight the nickname of the content creator;</a:t>
            </a:r>
            <a:endParaRPr sz="5223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223"/>
          </a:p>
          <a:p>
            <a:pPr indent="-311516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5223"/>
              <a:t>It can be useful also for other disorders (blindness, loss of concentration);</a:t>
            </a:r>
            <a:endParaRPr sz="5223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223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Validation results (MVP)</a:t>
            </a:r>
            <a:endParaRPr sz="2300"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3641725" y="334575"/>
            <a:ext cx="4964400" cy="46977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it" sz="1800"/>
              <a:t>  Positive feedbacks: 88%</a:t>
            </a:r>
            <a:endParaRPr b="1" sz="18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1" lang="it" sz="1600" u="sng"/>
              <a:t>COMMENTS</a:t>
            </a:r>
            <a:endParaRPr b="1" sz="16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487" y="2558488"/>
            <a:ext cx="4532874" cy="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400" y="2013887"/>
            <a:ext cx="4193051" cy="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5">
            <a:alphaModFix/>
          </a:blip>
          <a:srcRect b="0" l="0" r="22257" t="0"/>
          <a:stretch/>
        </p:blipFill>
        <p:spPr>
          <a:xfrm>
            <a:off x="3912588" y="3103100"/>
            <a:ext cx="4422651" cy="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476" y="3571925"/>
            <a:ext cx="4532900" cy="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0587" y="4056125"/>
            <a:ext cx="4766676" cy="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3217500" y="0"/>
            <a:ext cx="270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Our Team</a:t>
            </a:r>
            <a:endParaRPr sz="4200"/>
          </a:p>
        </p:txBody>
      </p:sp>
      <p:sp>
        <p:nvSpPr>
          <p:cNvPr id="345" name="Google Shape;345;p39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932500" y="2516250"/>
            <a:ext cx="14727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647450" y="2969775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MARCO CARFORA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6599891" y="2957788"/>
            <a:ext cx="18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FRANCESCO BOVI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3845800" y="2957788"/>
            <a:ext cx="16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DANIELE CALISI</a:t>
            </a:r>
            <a:endParaRPr sz="15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586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design frontend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developer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networks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28207" t="9942"/>
          <a:stretch/>
        </p:blipFill>
        <p:spPr>
          <a:xfrm>
            <a:off x="6646250" y="1023100"/>
            <a:ext cx="1757400" cy="1883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918" y="1023075"/>
            <a:ext cx="1802100" cy="1931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5">
            <a:alphaModFix/>
          </a:blip>
          <a:srcRect b="0" l="11347" r="0" t="6270"/>
          <a:stretch/>
        </p:blipFill>
        <p:spPr>
          <a:xfrm>
            <a:off x="743150" y="999050"/>
            <a:ext cx="1757399" cy="1931701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39"/>
          <p:cNvSpPr txBox="1"/>
          <p:nvPr/>
        </p:nvSpPr>
        <p:spPr>
          <a:xfrm>
            <a:off x="63617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Developer;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Cybersecurity;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 experience;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3450200" y="3424300"/>
            <a:ext cx="2326500" cy="14775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design backend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management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experience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ctrTitle"/>
          </p:nvPr>
        </p:nvSpPr>
        <p:spPr>
          <a:xfrm>
            <a:off x="503900" y="246475"/>
            <a:ext cx="7929000" cy="329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THANK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YOU!</a:t>
            </a:r>
            <a:endParaRPr sz="8000"/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99" y="3786400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Business concept</a:t>
            </a:r>
            <a:endParaRPr sz="2000"/>
          </a:p>
        </p:txBody>
      </p:sp>
      <p:sp>
        <p:nvSpPr>
          <p:cNvPr id="367" name="Google Shape;367;p41"/>
          <p:cNvSpPr txBox="1"/>
          <p:nvPr>
            <p:ph idx="4294967295" type="body"/>
          </p:nvPr>
        </p:nvSpPr>
        <p:spPr>
          <a:xfrm>
            <a:off x="426475" y="1717550"/>
            <a:ext cx="8308200" cy="31494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During the last years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awareness on the dyslexia is increased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. Indeed, it has been registered  a raise of students with certified dyslexia (177.000 cases in Italy), from 0.7% in 2010 to 3.2% in 2018 but the number is probably higher.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Students affected by dyslexia have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difficulties in reading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a text and troubles copying from the blackboard. They don’t have a way to easily grasp the concepts and to make the comprehension faster, indeed they usually need external help, like a tutor.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b="1" lang="it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Sum-AppAudio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is a digital platform based on a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student-to-student model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to support the study of students with dyslexia. The core of the App are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recorded files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every student can upload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to summarise subject topics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or book chapters. The system is designed ad hoc to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overcome the difficulties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students with dyslexia have to face but also other students can enjoy the service.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5" y="152400"/>
            <a:ext cx="81180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/>
        </p:nvSpPr>
        <p:spPr>
          <a:xfrm>
            <a:off x="3859200" y="468850"/>
            <a:ext cx="1425300" cy="223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Overcome your reading and learning difficulties, enjoy a student-to-student model whose</a:t>
            </a:r>
            <a:r>
              <a:rPr b="1" lang="it" sz="900">
                <a:solidFill>
                  <a:schemeClr val="dk1"/>
                </a:solidFill>
              </a:rPr>
              <a:t> </a:t>
            </a:r>
            <a:r>
              <a:rPr lang="it" sz="900">
                <a:solidFill>
                  <a:schemeClr val="dk1"/>
                </a:solidFill>
              </a:rPr>
              <a:t>core are the recorded files that every student can upload to summarise subject topics or book chapters for students with dyslexia</a:t>
            </a:r>
            <a:r>
              <a:rPr b="1" lang="it" sz="900">
                <a:solidFill>
                  <a:schemeClr val="dk1"/>
                </a:solidFill>
              </a:rPr>
              <a:t>.</a:t>
            </a:r>
            <a:endParaRPr sz="900"/>
          </a:p>
        </p:txBody>
      </p:sp>
      <p:sp>
        <p:nvSpPr>
          <p:cNvPr id="374" name="Google Shape;374;p42"/>
          <p:cNvSpPr txBox="1"/>
          <p:nvPr/>
        </p:nvSpPr>
        <p:spPr>
          <a:xfrm>
            <a:off x="739700" y="1151275"/>
            <a:ext cx="5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629250" y="463950"/>
            <a:ext cx="1485000" cy="2181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-Students with dyslexia have difficulties in reading and </a:t>
            </a:r>
            <a:r>
              <a:rPr lang="it" sz="900">
                <a:solidFill>
                  <a:schemeClr val="dk1"/>
                </a:solidFill>
              </a:rPr>
              <a:t>comprehending</a:t>
            </a:r>
            <a:r>
              <a:rPr lang="it" sz="900">
                <a:solidFill>
                  <a:schemeClr val="dk1"/>
                </a:solidFill>
              </a:rPr>
              <a:t> a text: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don’t have a way to easily grasp the concepts, making the learning slow.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need an easy way to autonomously review school subjects, indeed they usually ask for external help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2214450" y="468850"/>
            <a:ext cx="1485000" cy="1438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Through the app the students can learn in an easier and efficient way, avoiding tiring readings, relying on recordings from a huge collection built thanks to a lot of students' support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629250" y="2906925"/>
            <a:ext cx="1485000" cy="73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Skuola.net, ad hoc textbooks, Youtube, </a:t>
            </a:r>
            <a:r>
              <a:rPr lang="it" sz="900">
                <a:solidFill>
                  <a:schemeClr val="dk1"/>
                </a:solidFill>
              </a:rPr>
              <a:t>voice synthesizers, tutors, concept maps </a:t>
            </a:r>
            <a:endParaRPr sz="900"/>
          </a:p>
        </p:txBody>
      </p:sp>
      <p:sp>
        <p:nvSpPr>
          <p:cNvPr id="378" name="Google Shape;378;p42"/>
          <p:cNvSpPr txBox="1"/>
          <p:nvPr/>
        </p:nvSpPr>
        <p:spPr>
          <a:xfrm>
            <a:off x="3841725" y="2939025"/>
            <a:ext cx="1425300" cy="6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Sum-AppAudio = Spotify for school summaries.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2216750" y="2246850"/>
            <a:ext cx="14850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chemeClr val="dk1"/>
                </a:solidFill>
              </a:rPr>
              <a:t>-</a:t>
            </a:r>
            <a:r>
              <a:rPr lang="it" sz="800"/>
              <a:t>Number of produced and listened recordings (monthly).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-Content quality trends thanks to feedback system.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results appear for a single topic.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people use the app regularly (rate of accesses)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80" name="Google Shape;380;p42"/>
          <p:cNvSpPr txBox="1"/>
          <p:nvPr/>
        </p:nvSpPr>
        <p:spPr>
          <a:xfrm>
            <a:off x="7057300" y="2577368"/>
            <a:ext cx="1485000" cy="1065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Selected classes with a dyslexic student in Rome schools, so classmates can help each other</a:t>
            </a:r>
            <a:r>
              <a:rPr lang="it" sz="900">
                <a:solidFill>
                  <a:schemeClr val="dk1"/>
                </a:solidFill>
              </a:rPr>
              <a:t> </a:t>
            </a:r>
            <a:r>
              <a:rPr lang="it" sz="900">
                <a:solidFill>
                  <a:schemeClr val="dk1"/>
                </a:solidFill>
              </a:rPr>
              <a:t>-Tutors / Support teachers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5441950" y="2246850"/>
            <a:ext cx="15222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-Flyers distribution in front of selected schools and associations of this sector.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-A social page dealing with dyslexia problem.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-Meetings in school where we present our project to students.</a:t>
            </a:r>
            <a:endParaRPr sz="900"/>
          </a:p>
        </p:txBody>
      </p:sp>
      <p:sp>
        <p:nvSpPr>
          <p:cNvPr id="382" name="Google Shape;382;p42"/>
          <p:cNvSpPr txBox="1"/>
          <p:nvPr/>
        </p:nvSpPr>
        <p:spPr>
          <a:xfrm>
            <a:off x="7057300" y="468850"/>
            <a:ext cx="1485000" cy="18642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-Students with dyslexia problems (2% from primary schools, 5.6% from middle schools, 4.7% from high schools).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-Schools and pedagogical associations -Support teachers.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-Every student who wants to help other ones.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3" name="Google Shape;383;p42"/>
          <p:cNvSpPr txBox="1"/>
          <p:nvPr/>
        </p:nvSpPr>
        <p:spPr>
          <a:xfrm>
            <a:off x="633750" y="4018600"/>
            <a:ext cx="38577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160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-Server/database maintenance;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-Channels’ cost;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-Gift cards at a later time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4610650" y="4021775"/>
            <a:ext cx="38880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Banner advertisements;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Freemium App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schools/associations;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publishing companies to certify their content;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5" name="Google Shape;385;p42"/>
          <p:cNvSpPr txBox="1"/>
          <p:nvPr/>
        </p:nvSpPr>
        <p:spPr>
          <a:xfrm>
            <a:off x="5444250" y="463950"/>
            <a:ext cx="1043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450" y="2385052"/>
            <a:ext cx="576900" cy="1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05300" y="-154975"/>
            <a:ext cx="8010600" cy="888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Dyslexic students problems</a:t>
            </a:r>
            <a:endParaRPr sz="420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0" y="2027800"/>
            <a:ext cx="2562663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546" y="2027800"/>
            <a:ext cx="2562683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867" y="2027800"/>
            <a:ext cx="2655759" cy="1736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9"/>
          <p:cNvSpPr txBox="1"/>
          <p:nvPr/>
        </p:nvSpPr>
        <p:spPr>
          <a:xfrm>
            <a:off x="625738" y="3960810"/>
            <a:ext cx="2229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ifficulties in reading and comprehending text</a:t>
            </a:r>
            <a:endParaRPr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EFEFE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154849" y="3946313"/>
            <a:ext cx="2704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Don’t have a way to easily grasp the concepts, making the learning slow</a:t>
            </a:r>
            <a:endParaRPr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991905" y="3960810"/>
            <a:ext cx="2655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it" sz="1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truggle to autonomously review school subjects</a:t>
            </a:r>
            <a:endParaRPr sz="13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0" y="776850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29"/>
          <p:cNvSpPr txBox="1"/>
          <p:nvPr/>
        </p:nvSpPr>
        <p:spPr>
          <a:xfrm>
            <a:off x="459250" y="955250"/>
            <a:ext cx="8238900" cy="796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None/>
            </a:pP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During the last years the </a:t>
            </a:r>
            <a:r>
              <a:rPr lang="it" sz="15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 on the dyslexia is increased</a:t>
            </a:r>
            <a:r>
              <a:rPr lang="it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Indeed, it has been registered a raise of students with certified dyslexia (250.000 cases in Italy); from 0.7% in 2010 to 3.2% in 2018, on the total number of students.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17875" y="3727775"/>
            <a:ext cx="1087500" cy="113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2093625" y="2515350"/>
            <a:ext cx="1695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Uploads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13838" y="772738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4016000" y="1908713"/>
            <a:ext cx="1139700" cy="24423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>
            <a:off x="570400" y="4904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Our solution</a:t>
            </a:r>
            <a:endParaRPr sz="4200"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619575" y="886450"/>
            <a:ext cx="8013900" cy="7968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it" sz="1500">
                <a:solidFill>
                  <a:schemeClr val="accent1"/>
                </a:solidFill>
              </a:rPr>
              <a:t>Sum-AppAudio</a:t>
            </a:r>
            <a:r>
              <a:rPr lang="it" sz="1500"/>
              <a:t> is a digital platform based on a </a:t>
            </a:r>
            <a:r>
              <a:rPr lang="it" sz="1500" u="sng"/>
              <a:t>student-to-student model</a:t>
            </a:r>
            <a:r>
              <a:rPr lang="it" sz="1500"/>
              <a:t> to support the study of students with dyslexia. The core of the App are the </a:t>
            </a:r>
            <a:r>
              <a:rPr lang="it" sz="1500" u="sng"/>
              <a:t>recorded files</a:t>
            </a:r>
            <a:r>
              <a:rPr lang="it" sz="1500"/>
              <a:t> that every student can upload </a:t>
            </a:r>
            <a:r>
              <a:rPr lang="it" sz="1500" u="sng"/>
              <a:t>to summarise subject topics</a:t>
            </a:r>
            <a:r>
              <a:rPr lang="it" sz="1500"/>
              <a:t> or book chapters.</a:t>
            </a:r>
            <a:endParaRPr sz="1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49" y="1783567"/>
            <a:ext cx="2692582" cy="269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2830126"/>
            <a:ext cx="1012213" cy="4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9" name="Google Shape;189;p30"/>
          <p:cNvCxnSpPr/>
          <p:nvPr/>
        </p:nvCxnSpPr>
        <p:spPr>
          <a:xfrm>
            <a:off x="7574600" y="3215550"/>
            <a:ext cx="821700" cy="8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700" y="1967349"/>
            <a:ext cx="1087550" cy="113814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1" name="Google Shape;191;p30"/>
          <p:cNvCxnSpPr/>
          <p:nvPr/>
        </p:nvCxnSpPr>
        <p:spPr>
          <a:xfrm>
            <a:off x="2000449" y="3130458"/>
            <a:ext cx="153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0"/>
          <p:cNvSpPr/>
          <p:nvPr/>
        </p:nvSpPr>
        <p:spPr>
          <a:xfrm>
            <a:off x="2016209" y="2385725"/>
            <a:ext cx="17562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 rot="-10799413">
            <a:off x="5485040" y="3193204"/>
            <a:ext cx="1755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35274" y="3121563"/>
            <a:ext cx="2302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NON-DYSLEXIC STUDENT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218501" y="3562700"/>
            <a:ext cx="1533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DYSLEXIC STUDENT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700" y="3681850"/>
            <a:ext cx="1087549" cy="1139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7825" y="2424549"/>
            <a:ext cx="1087550" cy="113814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30"/>
          <p:cNvSpPr txBox="1"/>
          <p:nvPr/>
        </p:nvSpPr>
        <p:spPr>
          <a:xfrm>
            <a:off x="5606250" y="2671775"/>
            <a:ext cx="1735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Listens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 rot="3651">
            <a:off x="2063186" y="3933225"/>
            <a:ext cx="1695001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Certifies recordings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 rot="587">
            <a:off x="5485040" y="2558704"/>
            <a:ext cx="1755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707050" y="3309525"/>
            <a:ext cx="15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ives feedbacks</a:t>
            </a:r>
            <a:endParaRPr sz="12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968136" y="482155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</a:t>
            </a:r>
            <a:endParaRPr sz="1600"/>
          </a:p>
        </p:txBody>
      </p:sp>
      <p:sp>
        <p:nvSpPr>
          <p:cNvPr id="203" name="Google Shape;203;p30"/>
          <p:cNvSpPr/>
          <p:nvPr/>
        </p:nvSpPr>
        <p:spPr>
          <a:xfrm>
            <a:off x="2032596" y="3817050"/>
            <a:ext cx="17562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570400" y="4904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Customers and Market size</a:t>
            </a:r>
            <a:endParaRPr sz="4200"/>
          </a:p>
        </p:txBody>
      </p:sp>
      <p:sp>
        <p:nvSpPr>
          <p:cNvPr id="210" name="Google Shape;210;p31"/>
          <p:cNvSpPr/>
          <p:nvPr/>
        </p:nvSpPr>
        <p:spPr>
          <a:xfrm>
            <a:off x="5997488" y="1477296"/>
            <a:ext cx="2762100" cy="28134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6223726" y="2319348"/>
            <a:ext cx="2309700" cy="1971300"/>
          </a:xfrm>
          <a:prstGeom prst="flowChartConnector">
            <a:avLst/>
          </a:prstGeom>
          <a:solidFill>
            <a:srgbClr val="93C47D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6772165" y="3243572"/>
            <a:ext cx="1212900" cy="10467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152611" y="1579918"/>
            <a:ext cx="230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Century Gothic"/>
                <a:ea typeface="Century Gothic"/>
                <a:cs typeface="Century Gothic"/>
                <a:sym typeface="Century Gothic"/>
              </a:rPr>
              <a:t>TAM</a:t>
            </a:r>
            <a:endParaRPr b="1"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   3 Bln </a:t>
            </a: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€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323923" y="2529850"/>
            <a:ext cx="1138800" cy="615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Italy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6762775" y="2381000"/>
            <a:ext cx="142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it" sz="19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it" sz="1300">
                <a:latin typeface="Century Gothic"/>
                <a:ea typeface="Century Gothic"/>
                <a:cs typeface="Century Gothic"/>
                <a:sym typeface="Century Gothic"/>
              </a:rPr>
              <a:t>SAM</a:t>
            </a: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entury Gothic"/>
                <a:ea typeface="Century Gothic"/>
                <a:cs typeface="Century Gothic"/>
                <a:sym typeface="Century Gothic"/>
              </a:rPr>
              <a:t>0.8% of TAM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810255" y="3375850"/>
            <a:ext cx="12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b="1" lang="it" sz="1100">
                <a:latin typeface="Century Gothic"/>
                <a:ea typeface="Century Gothic"/>
                <a:cs typeface="Century Gothic"/>
                <a:sym typeface="Century Gothic"/>
              </a:rPr>
              <a:t>SOM</a:t>
            </a:r>
            <a:r>
              <a:rPr lang="it" sz="11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entury Gothic"/>
                <a:ea typeface="Century Gothic"/>
                <a:cs typeface="Century Gothic"/>
                <a:sym typeface="Century Gothic"/>
              </a:rPr>
              <a:t>1,7% of SAM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4092361" y="3489375"/>
            <a:ext cx="1625700" cy="1262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Rome (middle and high school) with a dyslexic in class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8" name="Google Shape;218;p31"/>
          <p:cNvCxnSpPr>
            <a:endCxn id="214" idx="3"/>
          </p:cNvCxnSpPr>
          <p:nvPr/>
        </p:nvCxnSpPr>
        <p:spPr>
          <a:xfrm rot="10800000">
            <a:off x="5462723" y="2837650"/>
            <a:ext cx="1287900" cy="2283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1"/>
          <p:cNvCxnSpPr>
            <a:endCxn id="220" idx="3"/>
          </p:cNvCxnSpPr>
          <p:nvPr/>
        </p:nvCxnSpPr>
        <p:spPr>
          <a:xfrm rot="10800000">
            <a:off x="5540720" y="1743545"/>
            <a:ext cx="1402800" cy="137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1"/>
          <p:cNvCxnSpPr/>
          <p:nvPr/>
        </p:nvCxnSpPr>
        <p:spPr>
          <a:xfrm flipH="1">
            <a:off x="5718075" y="4004575"/>
            <a:ext cx="1262400" cy="135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1"/>
          <p:cNvSpPr txBox="1"/>
          <p:nvPr/>
        </p:nvSpPr>
        <p:spPr>
          <a:xfrm>
            <a:off x="4245920" y="1477295"/>
            <a:ext cx="1294800" cy="532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the world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21400" y="1140575"/>
            <a:ext cx="3691500" cy="2700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Dyslexic students in Italy: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2% of primary schools students = 56.000; 5.6% of middle schools students = 90.000; 4.7% of high schools students = 122.000;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dyslexic students in Italy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Schools and pedagogical associations 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-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 teachers/tutors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2887421" y="4138795"/>
            <a:ext cx="1168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1"/>
          <p:cNvSpPr txBox="1"/>
          <p:nvPr/>
        </p:nvSpPr>
        <p:spPr>
          <a:xfrm>
            <a:off x="1222250" y="3915525"/>
            <a:ext cx="1625700" cy="409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ADOPTERS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2"/>
          <p:cNvCxnSpPr/>
          <p:nvPr/>
        </p:nvCxnSpPr>
        <p:spPr>
          <a:xfrm flipH="1" rot="10800000">
            <a:off x="1915399" y="429608"/>
            <a:ext cx="31500" cy="4408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2"/>
          <p:cNvCxnSpPr/>
          <p:nvPr/>
        </p:nvCxnSpPr>
        <p:spPr>
          <a:xfrm flipH="1" rot="10800000">
            <a:off x="1419279" y="4469038"/>
            <a:ext cx="6052800" cy="6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990" y="2050138"/>
            <a:ext cx="1155299" cy="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525713" y="4527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audio for dyslexic students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128600" y="571150"/>
            <a:ext cx="17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Student-to-student system</a:t>
            </a:r>
            <a:endParaRPr b="1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190" y="880190"/>
            <a:ext cx="1607525" cy="1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687" y="571150"/>
            <a:ext cx="2131017" cy="10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1839" y="3448500"/>
            <a:ext cx="1194800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2101788" y="3154475"/>
            <a:ext cx="119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Textbooks</a:t>
            </a:r>
            <a:endParaRPr sz="9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900" y="3210362"/>
            <a:ext cx="1446374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6313" y="2103663"/>
            <a:ext cx="1249276" cy="9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2366" y="2906247"/>
            <a:ext cx="1403659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451600" y="3184950"/>
            <a:ext cx="13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Voice synthesizers</a:t>
            </a:r>
            <a:endParaRPr sz="1000"/>
          </a:p>
        </p:txBody>
      </p:sp>
      <p:sp>
        <p:nvSpPr>
          <p:cNvPr id="242" name="Google Shape;242;p32"/>
          <p:cNvSpPr txBox="1"/>
          <p:nvPr/>
        </p:nvSpPr>
        <p:spPr>
          <a:xfrm>
            <a:off x="2800025" y="0"/>
            <a:ext cx="366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COMPETITORS ANALYSIS</a:t>
            </a:r>
            <a:endParaRPr b="1" sz="23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2183238" y="1824288"/>
            <a:ext cx="13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maps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type="title"/>
          </p:nvPr>
        </p:nvSpPr>
        <p:spPr>
          <a:xfrm>
            <a:off x="695400" y="0"/>
            <a:ext cx="77532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Assumptions validation: HOW</a:t>
            </a:r>
            <a:endParaRPr sz="4200"/>
          </a:p>
        </p:txBody>
      </p:sp>
      <p:graphicFrame>
        <p:nvGraphicFramePr>
          <p:cNvPr id="250" name="Google Shape;250;p33"/>
          <p:cNvGraphicFramePr/>
          <p:nvPr/>
        </p:nvGraphicFramePr>
        <p:xfrm>
          <a:off x="952500" y="815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{37B818BC-ABDD-486A-BD63-98939F0935C2}</a:tableStyleId>
              </a:tblPr>
              <a:tblGrid>
                <a:gridCol w="3725425"/>
                <a:gridCol w="2816050"/>
                <a:gridCol w="954625"/>
              </a:tblGrid>
              <a:tr h="3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Method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A</a:t>
                      </a:r>
                      <a:r>
                        <a:rPr b="1" lang="it">
                          <a:solidFill>
                            <a:schemeClr val="accent1"/>
                          </a:solidFill>
                        </a:rPr>
                        <a:t>ddressed to 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A</a:t>
                      </a:r>
                      <a:r>
                        <a:rPr b="1" lang="it">
                          <a:solidFill>
                            <a:schemeClr val="accent1"/>
                          </a:solidFill>
                        </a:rPr>
                        <a:t>nswers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09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Student’s Questionnaire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Scholars and ex-students, dyslexic and not.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132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Tutor’s Questionnaire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Tutors and supporting teacher</a:t>
                      </a:r>
                      <a:endParaRPr>
                        <a:solidFill>
                          <a:srgbClr val="FEFEFE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30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Economic Questionnaire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Scholars and ex-students, dyslexic and not</a:t>
                      </a:r>
                      <a:endParaRPr>
                        <a:solidFill>
                          <a:srgbClr val="FEFEFE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47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MVP (Audio samples for dyslexic students)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yslexic students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FEFEFE"/>
                          </a:solidFill>
                        </a:rPr>
                        <a:t>38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3"/>
          <p:cNvSpPr txBox="1"/>
          <p:nvPr/>
        </p:nvSpPr>
        <p:spPr>
          <a:xfrm>
            <a:off x="1395300" y="4744875"/>
            <a:ext cx="6610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Distributed to</a:t>
            </a: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our contacts, facebook groups about dyslexia and tutoring.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700" y="2417175"/>
            <a:ext cx="888250" cy="8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711" y="1327446"/>
            <a:ext cx="888250" cy="8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701" y="3429175"/>
            <a:ext cx="888250" cy="87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2364300" y="-19025"/>
            <a:ext cx="44154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Validation results</a:t>
            </a:r>
            <a:r>
              <a:rPr lang="it" sz="3100"/>
              <a:t> (1/3)</a:t>
            </a:r>
            <a:endParaRPr sz="3100"/>
          </a:p>
        </p:txBody>
      </p:sp>
      <p:sp>
        <p:nvSpPr>
          <p:cNvPr id="260" name="Google Shape;260;p34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 txBox="1"/>
          <p:nvPr>
            <p:ph idx="2" type="body"/>
          </p:nvPr>
        </p:nvSpPr>
        <p:spPr>
          <a:xfrm>
            <a:off x="458650" y="1512288"/>
            <a:ext cx="4041000" cy="33255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Availability to upload recordings</a:t>
            </a:r>
            <a:endParaRPr/>
          </a:p>
          <a:p>
            <a:pPr indent="0" lvl="0" marL="1371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Uploading frequency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it"/>
              <a:t>	</a:t>
            </a:r>
            <a:endParaRPr b="1"/>
          </a:p>
        </p:txBody>
      </p:sp>
      <p:sp>
        <p:nvSpPr>
          <p:cNvPr id="262" name="Google Shape;262;p34"/>
          <p:cNvSpPr txBox="1"/>
          <p:nvPr>
            <p:ph idx="4" type="body"/>
          </p:nvPr>
        </p:nvSpPr>
        <p:spPr>
          <a:xfrm>
            <a:off x="4641853" y="1512288"/>
            <a:ext cx="4044300" cy="33255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Utility of listening students recordings</a:t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Listening frequency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97" y="2115202"/>
            <a:ext cx="1022598" cy="67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627" y="3741431"/>
            <a:ext cx="951589" cy="67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5">
            <a:alphaModFix/>
          </a:blip>
          <a:srcRect b="0" l="3034" r="9" t="0"/>
          <a:stretch/>
        </p:blipFill>
        <p:spPr>
          <a:xfrm>
            <a:off x="1576325" y="1919238"/>
            <a:ext cx="1136250" cy="115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316" y="3570986"/>
            <a:ext cx="1136249" cy="112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6825" y="3571077"/>
            <a:ext cx="1118175" cy="112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195" y="3766630"/>
            <a:ext cx="951589" cy="676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8) Pensi che dei riassunti audio fatti da altri studenti possano aiutarti nello studio?. Numero di risposte: 15 risposte." id="269" name="Google Shape;269;p34"/>
          <p:cNvPicPr preferRelativeResize="0"/>
          <p:nvPr/>
        </p:nvPicPr>
        <p:blipFill rotWithShape="1">
          <a:blip r:embed="rId8">
            <a:alphaModFix/>
          </a:blip>
          <a:srcRect b="7064" l="19452" r="53734" t="28244"/>
          <a:stretch/>
        </p:blipFill>
        <p:spPr>
          <a:xfrm>
            <a:off x="6054975" y="1919251"/>
            <a:ext cx="10763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120" y="2070779"/>
            <a:ext cx="1022598" cy="6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4641864" y="1021550"/>
            <a:ext cx="4044300" cy="490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lang="it" u="sng">
                <a:solidFill>
                  <a:schemeClr val="accent1"/>
                </a:solidFill>
              </a:rPr>
              <a:t>LISTENING</a:t>
            </a:r>
            <a:r>
              <a:rPr lang="it">
                <a:solidFill>
                  <a:schemeClr val="accent1"/>
                </a:solidFill>
              </a:rPr>
              <a:t>  </a:t>
            </a:r>
            <a:r>
              <a:rPr lang="it" sz="1400">
                <a:solidFill>
                  <a:srgbClr val="90C226"/>
                </a:solidFill>
              </a:rPr>
              <a:t>(Dyslexic Students)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272" name="Google Shape;272;p34"/>
          <p:cNvSpPr txBox="1"/>
          <p:nvPr>
            <p:ph idx="3" type="body"/>
          </p:nvPr>
        </p:nvSpPr>
        <p:spPr>
          <a:xfrm>
            <a:off x="458750" y="1021550"/>
            <a:ext cx="4044300" cy="490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lang="it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UPLO</a:t>
            </a:r>
            <a:r>
              <a:rPr lang="it" u="sng">
                <a:solidFill>
                  <a:srgbClr val="90C226"/>
                </a:solidFill>
                <a:latin typeface="Arial"/>
                <a:ea typeface="Arial"/>
                <a:cs typeface="Arial"/>
                <a:sym typeface="Arial"/>
              </a:rPr>
              <a:t>ADING</a:t>
            </a:r>
            <a:r>
              <a:rPr lang="it">
                <a:solidFill>
                  <a:srgbClr val="90C22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it" sz="1400">
                <a:solidFill>
                  <a:srgbClr val="90C226"/>
                </a:solidFill>
                <a:latin typeface="Arial"/>
                <a:ea typeface="Arial"/>
                <a:cs typeface="Arial"/>
                <a:sym typeface="Arial"/>
              </a:rPr>
              <a:t>(Non-Dyslexic Students)</a:t>
            </a:r>
            <a:endParaRPr u="sng">
              <a:solidFill>
                <a:srgbClr val="90C2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2373150" y="-45600"/>
            <a:ext cx="43977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Validation results</a:t>
            </a:r>
            <a:r>
              <a:rPr lang="it" sz="3100"/>
              <a:t> (2/3)</a:t>
            </a:r>
            <a:endParaRPr sz="3100"/>
          </a:p>
        </p:txBody>
      </p:sp>
      <p:sp>
        <p:nvSpPr>
          <p:cNvPr id="278" name="Google Shape;278;p35"/>
          <p:cNvSpPr txBox="1"/>
          <p:nvPr/>
        </p:nvSpPr>
        <p:spPr>
          <a:xfrm>
            <a:off x="6667912" y="401413"/>
            <a:ext cx="12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 txBox="1"/>
          <p:nvPr/>
        </p:nvSpPr>
        <p:spPr>
          <a:xfrm>
            <a:off x="4665011" y="1501894"/>
            <a:ext cx="4130700" cy="34212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385425" y="1501894"/>
            <a:ext cx="4130700" cy="34212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application should be developed both for PC and smartphone, not only on the latter as we initially thought.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35" title="2"/>
          <p:cNvSpPr txBox="1"/>
          <p:nvPr>
            <p:ph idx="1" type="body"/>
          </p:nvPr>
        </p:nvSpPr>
        <p:spPr>
          <a:xfrm>
            <a:off x="385425" y="980925"/>
            <a:ext cx="4130700" cy="520800"/>
          </a:xfrm>
          <a:prstGeom prst="rect">
            <a:avLst/>
          </a:prstGeom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283" name="Google Shape;283;p35"/>
          <p:cNvSpPr txBox="1"/>
          <p:nvPr>
            <p:ph idx="2" type="body"/>
          </p:nvPr>
        </p:nvSpPr>
        <p:spPr>
          <a:xfrm>
            <a:off x="4661679" y="980927"/>
            <a:ext cx="4137300" cy="520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it"/>
              <a:t>	</a:t>
            </a:r>
            <a:endParaRPr b="1"/>
          </a:p>
        </p:txBody>
      </p:sp>
      <p:sp>
        <p:nvSpPr>
          <p:cNvPr id="284" name="Google Shape;284;p35"/>
          <p:cNvSpPr txBox="1"/>
          <p:nvPr/>
        </p:nvSpPr>
        <p:spPr>
          <a:xfrm>
            <a:off x="1018336" y="993732"/>
            <a:ext cx="2865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TECHNOLOGY</a:t>
            </a:r>
            <a:r>
              <a:rPr lang="it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(Everyone)</a:t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rafico delle risposte di Moduli. Titolo della domanda: 6) In quanto insegnante di sostegno, saresti disposto/a a lasciare un feedback per valutare gli audio? (avrà peso maggiore rispetto a quello degli studenti). Numero di risposte: 30 risposte." id="285" name="Google Shape;285;p35"/>
          <p:cNvPicPr preferRelativeResize="0"/>
          <p:nvPr/>
        </p:nvPicPr>
        <p:blipFill rotWithShape="1">
          <a:blip r:embed="rId3">
            <a:alphaModFix/>
          </a:blip>
          <a:srcRect b="8984" l="19395" r="53930" t="34152"/>
          <a:stretch/>
        </p:blipFill>
        <p:spPr>
          <a:xfrm>
            <a:off x="5393150" y="2217113"/>
            <a:ext cx="1377701" cy="13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655" y="2499186"/>
            <a:ext cx="1046117" cy="716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5) Indipendentemente dall’ attuale situazione pandemica, quale tecnologia impieghi maggiormente a supporto dello studio?. Numero di risposte: 15 risposte." id="287" name="Google Shape;287;p35"/>
          <p:cNvPicPr preferRelativeResize="0"/>
          <p:nvPr/>
        </p:nvPicPr>
        <p:blipFill rotWithShape="1">
          <a:blip r:embed="rId5">
            <a:alphaModFix/>
          </a:blip>
          <a:srcRect b="8839" l="20244" r="54519" t="32855"/>
          <a:stretch/>
        </p:blipFill>
        <p:spPr>
          <a:xfrm>
            <a:off x="1123950" y="2403900"/>
            <a:ext cx="1249200" cy="12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 rotWithShape="1">
          <a:blip r:embed="rId6">
            <a:alphaModFix/>
          </a:blip>
          <a:srcRect b="0" l="0" r="-4351" t="-4351"/>
          <a:stretch/>
        </p:blipFill>
        <p:spPr>
          <a:xfrm>
            <a:off x="2634125" y="2644814"/>
            <a:ext cx="1249200" cy="78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7425" y="3710676"/>
            <a:ext cx="3425950" cy="10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4717754" y="1020521"/>
            <a:ext cx="4081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CERTIFYING</a:t>
            </a:r>
            <a:r>
              <a:rPr lang="it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(Tutors)</a:t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490114" y="1581416"/>
            <a:ext cx="36357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❏"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Electronic devices used to support study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4752880" y="1660547"/>
            <a:ext cx="3635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❏"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Availability to certify recordings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5307308" y="4283405"/>
            <a:ext cx="550200" cy="1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>
            <a:off x="0" y="759475"/>
            <a:ext cx="9144000" cy="91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4572000" y="1438050"/>
            <a:ext cx="3818400" cy="3579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Amount that customers would pay to purchase the App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Preference w.r.t. free App with digital banners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753600" y="1438050"/>
            <a:ext cx="3818400" cy="3579600"/>
          </a:xfrm>
          <a:prstGeom prst="rect">
            <a:avLst/>
          </a:prstGeom>
          <a:noFill/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Usefulness</a:t>
            </a: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gift cards to incentivize uploadings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1400"/>
              <a:buFont typeface="Century Gothic"/>
              <a:buChar char="❏"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Availability to donate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2423250" y="-45575"/>
            <a:ext cx="44307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Validation results (3/3)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753604" y="1005750"/>
            <a:ext cx="7636800" cy="432300"/>
          </a:xfrm>
          <a:prstGeom prst="rect">
            <a:avLst/>
          </a:prstGeom>
          <a:ln cap="flat" cmpd="sng" w="28575">
            <a:solidFill>
              <a:srgbClr val="90C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lang="it" u="sng">
                <a:solidFill>
                  <a:schemeClr val="accent1"/>
                </a:solidFill>
              </a:rPr>
              <a:t>ECONOMIC ASSUMPTIONS</a:t>
            </a:r>
            <a:r>
              <a:rPr lang="it">
                <a:solidFill>
                  <a:schemeClr val="accent1"/>
                </a:solidFill>
              </a:rPr>
              <a:t>  (Students)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Grafico delle risposte di Moduli. Titolo della domanda: 9) In riferimento alla domanda 7, quanto la possibilità di ricevere ricompense (es:Buoni Regalo) cambierebbe la tua risposta?. Numero di risposte: 34 risposte." id="303" name="Google Shape;303;p36"/>
          <p:cNvPicPr preferRelativeResize="0"/>
          <p:nvPr/>
        </p:nvPicPr>
        <p:blipFill rotWithShape="1">
          <a:blip r:embed="rId3">
            <a:alphaModFix/>
          </a:blip>
          <a:srcRect b="9194" l="19184" r="53342" t="33085"/>
          <a:stretch/>
        </p:blipFill>
        <p:spPr>
          <a:xfrm>
            <a:off x="1519550" y="2080050"/>
            <a:ext cx="1114570" cy="10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3919" y="2299839"/>
            <a:ext cx="1168400" cy="54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725" y="3551125"/>
            <a:ext cx="1168400" cy="117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6">
            <a:alphaModFix/>
          </a:blip>
          <a:srcRect b="0" l="6881" r="0" t="0"/>
          <a:stretch/>
        </p:blipFill>
        <p:spPr>
          <a:xfrm>
            <a:off x="5429175" y="3742450"/>
            <a:ext cx="1114575" cy="111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 rotWithShape="1">
          <a:blip r:embed="rId7">
            <a:alphaModFix/>
          </a:blip>
          <a:srcRect b="0" l="3222" r="0" t="0"/>
          <a:stretch/>
        </p:blipFill>
        <p:spPr>
          <a:xfrm>
            <a:off x="5429175" y="2041250"/>
            <a:ext cx="1114575" cy="10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8389" y="2273500"/>
            <a:ext cx="653900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3915" y="3812685"/>
            <a:ext cx="985025" cy="5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8402" y="3964173"/>
            <a:ext cx="985025" cy="5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tazione">
  <a:themeElements>
    <a:clrScheme name="Personalizzato 10">
      <a:dk1>
        <a:srgbClr val="000000"/>
      </a:dk1>
      <a:lt1>
        <a:srgbClr val="EBEBEB"/>
      </a:lt1>
      <a:dk2>
        <a:srgbClr val="2C3C43"/>
      </a:dk2>
      <a:lt2>
        <a:srgbClr val="B0B0B0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